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105"/>
  </p:notesMasterIdLst>
  <p:handoutMasterIdLst>
    <p:handoutMasterId r:id="rId106"/>
  </p:handoutMasterIdLst>
  <p:sldIdLst>
    <p:sldId id="394" r:id="rId6"/>
    <p:sldId id="475" r:id="rId7"/>
    <p:sldId id="430" r:id="rId8"/>
    <p:sldId id="438" r:id="rId9"/>
    <p:sldId id="479" r:id="rId10"/>
    <p:sldId id="480" r:id="rId11"/>
    <p:sldId id="481" r:id="rId12"/>
    <p:sldId id="483" r:id="rId13"/>
    <p:sldId id="484" r:id="rId14"/>
    <p:sldId id="485" r:id="rId15"/>
    <p:sldId id="497" r:id="rId16"/>
    <p:sldId id="569" r:id="rId17"/>
    <p:sldId id="571" r:id="rId18"/>
    <p:sldId id="504" r:id="rId19"/>
    <p:sldId id="498" r:id="rId20"/>
    <p:sldId id="501" r:id="rId21"/>
    <p:sldId id="503" r:id="rId22"/>
    <p:sldId id="505" r:id="rId23"/>
    <p:sldId id="506" r:id="rId24"/>
    <p:sldId id="507" r:id="rId25"/>
    <p:sldId id="486" r:id="rId26"/>
    <p:sldId id="487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80" r:id="rId36"/>
    <p:sldId id="488" r:id="rId37"/>
    <p:sldId id="518" r:id="rId38"/>
    <p:sldId id="520" r:id="rId39"/>
    <p:sldId id="521" r:id="rId40"/>
    <p:sldId id="522" r:id="rId41"/>
    <p:sldId id="523" r:id="rId42"/>
    <p:sldId id="524" r:id="rId43"/>
    <p:sldId id="52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533" r:id="rId52"/>
    <p:sldId id="534" r:id="rId53"/>
    <p:sldId id="535" r:id="rId54"/>
    <p:sldId id="536" r:id="rId55"/>
    <p:sldId id="537" r:id="rId56"/>
    <p:sldId id="572" r:id="rId57"/>
    <p:sldId id="573" r:id="rId58"/>
    <p:sldId id="581" r:id="rId59"/>
    <p:sldId id="492" r:id="rId60"/>
    <p:sldId id="496" r:id="rId61"/>
    <p:sldId id="489" r:id="rId62"/>
    <p:sldId id="490" r:id="rId63"/>
    <p:sldId id="491" r:id="rId64"/>
    <p:sldId id="477" r:id="rId65"/>
    <p:sldId id="538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2" r:id="rId75"/>
    <p:sldId id="553" r:id="rId76"/>
    <p:sldId id="554" r:id="rId77"/>
    <p:sldId id="555" r:id="rId78"/>
    <p:sldId id="556" r:id="rId79"/>
    <p:sldId id="557" r:id="rId80"/>
    <p:sldId id="540" r:id="rId81"/>
    <p:sldId id="542" r:id="rId82"/>
    <p:sldId id="576" r:id="rId83"/>
    <p:sldId id="577" r:id="rId84"/>
    <p:sldId id="561" r:id="rId85"/>
    <p:sldId id="562" r:id="rId86"/>
    <p:sldId id="563" r:id="rId87"/>
    <p:sldId id="564" r:id="rId88"/>
    <p:sldId id="474" r:id="rId89"/>
    <p:sldId id="558" r:id="rId90"/>
    <p:sldId id="560" r:id="rId91"/>
    <p:sldId id="565" r:id="rId92"/>
    <p:sldId id="566" r:id="rId93"/>
    <p:sldId id="567" r:id="rId94"/>
    <p:sldId id="568" r:id="rId95"/>
    <p:sldId id="578" r:id="rId96"/>
    <p:sldId id="579" r:id="rId97"/>
    <p:sldId id="574" r:id="rId98"/>
    <p:sldId id="575" r:id="rId99"/>
    <p:sldId id="482" r:id="rId100"/>
    <p:sldId id="436" r:id="rId101"/>
    <p:sldId id="435" r:id="rId102"/>
    <p:sldId id="421" r:id="rId103"/>
    <p:sldId id="437" r:id="rId104"/>
  </p:sldIdLst>
  <p:sldSz cx="12188825" cy="6858000"/>
  <p:notesSz cx="6858000" cy="9144000"/>
  <p:defaultTextStyle>
    <a:defPPr>
      <a:defRPr lang="en-US"/>
    </a:defPPr>
    <a:lvl1pPr marL="0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22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4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267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68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693E00-1F91-4E2D-9036-0A5E8B9E8DBC}">
          <p14:sldIdLst>
            <p14:sldId id="394"/>
            <p14:sldId id="475"/>
            <p14:sldId id="430"/>
          </p14:sldIdLst>
        </p14:section>
        <p14:section name="Hash Tables" id="{D5903104-4C7D-4DE4-88E7-57F3BE08C51F}">
          <p14:sldIdLst>
            <p14:sldId id="438"/>
            <p14:sldId id="479"/>
            <p14:sldId id="480"/>
            <p14:sldId id="481"/>
            <p14:sldId id="483"/>
            <p14:sldId id="484"/>
            <p14:sldId id="485"/>
            <p14:sldId id="497"/>
            <p14:sldId id="569"/>
            <p14:sldId id="571"/>
            <p14:sldId id="504"/>
            <p14:sldId id="498"/>
            <p14:sldId id="501"/>
            <p14:sldId id="503"/>
            <p14:sldId id="505"/>
            <p14:sldId id="506"/>
            <p14:sldId id="507"/>
            <p14:sldId id="486"/>
            <p14:sldId id="487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80"/>
            <p14:sldId id="488"/>
            <p14:sldId id="518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72"/>
            <p14:sldId id="573"/>
            <p14:sldId id="581"/>
            <p14:sldId id="492"/>
            <p14:sldId id="496"/>
            <p14:sldId id="489"/>
            <p14:sldId id="490"/>
            <p14:sldId id="491"/>
          </p14:sldIdLst>
        </p14:section>
        <p14:section name="Sets" id="{D884B062-21BA-408A-85D1-88D15D1FD3DC}">
          <p14:sldIdLst>
            <p14:sldId id="477"/>
            <p14:sldId id="538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2"/>
            <p14:sldId id="553"/>
            <p14:sldId id="554"/>
            <p14:sldId id="555"/>
            <p14:sldId id="556"/>
            <p14:sldId id="557"/>
            <p14:sldId id="540"/>
            <p14:sldId id="542"/>
            <p14:sldId id="576"/>
            <p14:sldId id="577"/>
            <p14:sldId id="561"/>
            <p14:sldId id="562"/>
            <p14:sldId id="563"/>
            <p14:sldId id="564"/>
          </p14:sldIdLst>
        </p14:section>
        <p14:section name="Dictionaries" id="{C18036D9-44AC-4D84-BF8B-99E2C7CAD60E}">
          <p14:sldIdLst>
            <p14:sldId id="474"/>
            <p14:sldId id="558"/>
            <p14:sldId id="560"/>
            <p14:sldId id="565"/>
            <p14:sldId id="566"/>
            <p14:sldId id="567"/>
            <p14:sldId id="568"/>
            <p14:sldId id="578"/>
            <p14:sldId id="579"/>
            <p14:sldId id="574"/>
            <p14:sldId id="575"/>
          </p14:sldIdLst>
        </p14:section>
        <p14:section name="Conclusion" id="{4BF49AFF-9EC6-427A-9F8E-A964CAD38ABD}">
          <p14:sldIdLst>
            <p14:sldId id="482"/>
            <p14:sldId id="436"/>
            <p14:sldId id="435"/>
            <p14:sldId id="421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61"/>
    <a:srgbClr val="F0A22E"/>
    <a:srgbClr val="FF8B8B"/>
    <a:srgbClr val="FF3737"/>
    <a:srgbClr val="FF5B5B"/>
    <a:srgbClr val="FFF0D9"/>
    <a:srgbClr val="FFA72A"/>
    <a:srgbClr val="F0F5FA"/>
    <a:srgbClr val="1A8AFA"/>
    <a:srgbClr val="0097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7" autoAdjust="0"/>
    <p:restoredTop sz="94145" autoAdjust="0"/>
  </p:normalViewPr>
  <p:slideViewPr>
    <p:cSldViewPr>
      <p:cViewPr varScale="1">
        <p:scale>
          <a:sx n="114" d="100"/>
          <a:sy n="114" d="100"/>
        </p:scale>
        <p:origin x="15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5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392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780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08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68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46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6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2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0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6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35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9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73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5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48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8562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87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1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68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0415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2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2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3" y="4164084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3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3" y="5011672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3" y="5394606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3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2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5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0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6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6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5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4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904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63" indent="-304763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48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10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571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3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09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857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slide" Target="slide84.xml"/><Relationship Id="rId5" Type="http://schemas.openxmlformats.org/officeDocument/2006/relationships/slide" Target="slide4.xm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7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telenor.bg/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67719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4" y="51470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652204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9933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" y="34199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5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602436" y="3505450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</a:p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6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Hash Tables</a:t>
            </a:r>
            <a:r>
              <a:rPr lang="bg-BG" dirty="0"/>
              <a:t>, </a:t>
            </a:r>
            <a:r>
              <a:rPr lang="en-US" dirty="0"/>
              <a:t>Sets </a:t>
            </a:r>
            <a:br>
              <a:rPr lang="en-US" dirty="0"/>
            </a:br>
            <a:r>
              <a:rPr lang="en-US" dirty="0"/>
              <a:t>and Dictionaries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369928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Hashing and Collisions</a:t>
            </a:r>
          </a:p>
        </p:txBody>
      </p:sp>
      <p:pic>
        <p:nvPicPr>
          <p:cNvPr id="2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8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10929"/>
              </p:ext>
            </p:extLst>
          </p:nvPr>
        </p:nvGraphicFramePr>
        <p:xfrm>
          <a:off x="6601456" y="5137234"/>
          <a:ext cx="5075061" cy="609600"/>
        </p:xfrm>
        <a:graphic>
          <a:graphicData uri="http://schemas.openxmlformats.org/drawingml/2006/table">
            <a:tbl>
              <a:tblPr/>
              <a:tblGrid>
                <a:gridCol w="97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52464"/>
              </p:ext>
            </p:extLst>
          </p:nvPr>
        </p:nvGraphicFramePr>
        <p:xfrm>
          <a:off x="6601456" y="4623563"/>
          <a:ext cx="5073154" cy="419472"/>
        </p:xfrm>
        <a:graphic>
          <a:graphicData uri="http://schemas.openxmlformats.org/drawingml/2006/table">
            <a:tbl>
              <a:tblPr/>
              <a:tblGrid>
                <a:gridCol w="1040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2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US" dirty="0"/>
              <a:t>: one-to-one mapping of each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an integer in the range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impossible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in most 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Good hashing function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Consistent</a:t>
            </a:r>
            <a:r>
              <a:rPr lang="en-US" dirty="0">
                <a:cs typeface="Consolas" pitchFamily="49" charset="0"/>
              </a:rPr>
              <a:t> - equal keys must produce the same hash value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Efficient</a:t>
            </a:r>
            <a:r>
              <a:rPr lang="en-US" dirty="0"/>
              <a:t> - efficient to compute the hash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Uniform</a:t>
            </a:r>
            <a:r>
              <a:rPr lang="en-US" dirty="0"/>
              <a:t> - should uniformly distribute the keys</a:t>
            </a: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Functions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11376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of the following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property of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GetHashCode()</a:t>
            </a:r>
            <a:r>
              <a:rPr lang="en-US" dirty="0"/>
              <a:t> for strings</a:t>
            </a:r>
          </a:p>
          <a:p>
            <a:pPr lvl="1"/>
            <a:r>
              <a:rPr lang="en-US" dirty="0">
                <a:hlinkClick r:id="rId2" action="ppaction://hlinksldjump"/>
              </a:rPr>
              <a:t>Can return a negative integer</a:t>
            </a:r>
          </a:p>
          <a:p>
            <a:pPr lvl="1"/>
            <a:r>
              <a:rPr lang="en-US" dirty="0">
                <a:hlinkClick r:id="rId2" action="ppaction://hlinksldjump"/>
              </a:rPr>
              <a:t>Can take time proportional to the length of the string to compute</a:t>
            </a:r>
          </a:p>
          <a:p>
            <a:pPr lvl="1"/>
            <a:r>
              <a:rPr lang="en-US" dirty="0">
                <a:hlinkClick r:id="rId2" action="ppaction://hlinksldjump"/>
              </a:rPr>
              <a:t>A string and its reverse will have the same hash code</a:t>
            </a:r>
          </a:p>
          <a:p>
            <a:pPr lvl="1"/>
            <a:r>
              <a:rPr lang="en-US" noProof="1">
                <a:hlinkClick r:id="rId2" action="ppaction://hlinksldjump"/>
              </a:rPr>
              <a:t>Two strings with different hash code values are different strings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Functions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76500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property of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GetHashCode()</a:t>
            </a:r>
            <a:r>
              <a:rPr lang="en-US" dirty="0"/>
              <a:t> for strings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Can return a negative integer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Can take time proportional to the length of the string to compute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A string and its reverse will have the same hash code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Two strings with different hash code values are different strings</a:t>
            </a:r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Functions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412" y="3505200"/>
            <a:ext cx="914400" cy="914400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799012" y="5181600"/>
            <a:ext cx="6856353" cy="685800"/>
          </a:xfrm>
          <a:prstGeom prst="wedgeRoundRectCallout">
            <a:avLst>
              <a:gd name="adj1" fmla="val -60580"/>
              <a:gd name="adj2" fmla="val -191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rgbClr val="FFFFFF"/>
                </a:solidFill>
              </a:rPr>
              <a:t>"ab".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GetHashCode()</a:t>
            </a:r>
            <a:r>
              <a:rPr lang="en-US" sz="2600" b="1" noProof="1">
                <a:solidFill>
                  <a:srgbClr val="FFFFFF"/>
                </a:solidFill>
              </a:rPr>
              <a:t> != "ba".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GetHashCode()</a:t>
            </a:r>
          </a:p>
        </p:txBody>
      </p:sp>
    </p:spTree>
    <p:extLst>
      <p:ext uri="{BB962C8B-B14F-4D97-AF65-F5344CB8AC3E}">
        <p14:creationId xmlns:p14="http://schemas.microsoft.com/office/powerpoint/2010/main" val="144102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89637" y="29819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Array with length 16</a:t>
            </a:r>
          </a:p>
          <a:p>
            <a:pPr>
              <a:lnSpc>
                <a:spcPct val="100000"/>
              </a:lnSpc>
            </a:pPr>
            <a:r>
              <a:rPr lang="en-US" dirty="0"/>
              <a:t>Insert "</a:t>
            </a:r>
            <a:r>
              <a:rPr lang="en-US" noProof="1"/>
              <a:t>Pesho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 the remainder of </a:t>
            </a:r>
            <a:br>
              <a:rPr lang="en-US" dirty="0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Array.Length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Hashing</a:t>
            </a:r>
            <a:endParaRPr lang="bg-BG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76610"/>
              </p:ext>
            </p:extLst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6" name="Flowchart: Process 5"/>
          <p:cNvSpPr/>
          <p:nvPr/>
        </p:nvSpPr>
        <p:spPr>
          <a:xfrm>
            <a:off x="2894012" y="28956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  <a:stCxn id="6" idx="1"/>
          </p:cNvCxnSpPr>
          <p:nvPr/>
        </p:nvCxnSpPr>
        <p:spPr>
          <a:xfrm flipH="1">
            <a:off x="1524000" y="35052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  <a:endCxn id="6" idx="3"/>
          </p:cNvCxnSpPr>
          <p:nvPr/>
        </p:nvCxnSpPr>
        <p:spPr>
          <a:xfrm flipH="1">
            <a:off x="5484812" y="35052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0" y="298198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Pesho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184712" y="1371599"/>
            <a:ext cx="2362200" cy="1332471"/>
          </a:xfrm>
          <a:prstGeom prst="wedgeRoundRectCallout">
            <a:avLst>
              <a:gd name="adj1" fmla="val -10030"/>
              <a:gd name="adj2" fmla="val 7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noProof="1">
                <a:solidFill>
                  <a:srgbClr val="FFFFFF"/>
                </a:solidFill>
              </a:rPr>
              <a:t>511 is bigger than the table length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888511" y="5842432"/>
            <a:ext cx="3884651" cy="641785"/>
          </a:xfrm>
          <a:prstGeom prst="wedgeRoundRectCallout">
            <a:avLst>
              <a:gd name="adj1" fmla="val -40467"/>
              <a:gd name="adj2" fmla="val -92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511 % 16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15</a:t>
            </a:r>
          </a:p>
        </p:txBody>
      </p:sp>
    </p:spTree>
    <p:extLst>
      <p:ext uri="{BB962C8B-B14F-4D97-AF65-F5344CB8AC3E}">
        <p14:creationId xmlns:p14="http://schemas.microsoft.com/office/powerpoint/2010/main" val="1832007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9" grpId="0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900047"/>
              </p:ext>
            </p:extLst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2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9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(2)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92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(3)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6424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(4)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</p:spTree>
    <p:extLst>
      <p:ext uri="{BB962C8B-B14F-4D97-AF65-F5344CB8AC3E}">
        <p14:creationId xmlns:p14="http://schemas.microsoft.com/office/powerpoint/2010/main" val="41240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(5)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999412" y="5791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28030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454" y="1676400"/>
            <a:ext cx="3663951" cy="4724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419736"/>
                  </p:ext>
                </p:extLst>
              </p:nvPr>
            </p:nvGraphicFramePr>
            <p:xfrm>
              <a:off x="836612" y="1447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5903104-4C7D-4DE4-88E7-57F3BE08C51F}">
                    <psez:zmPr id="{698FCE48-B6CB-486A-8170-90A85D4530A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612" y="1447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284509"/>
                  </p:ext>
                </p:extLst>
              </p:nvPr>
            </p:nvGraphicFramePr>
            <p:xfrm>
              <a:off x="4646612" y="264506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884B062-21BA-408A-85D1-88D15D1FD3DC}">
                    <psez:zmPr id="{D8A4E23E-4B79-4C04-B2C3-8A07446FA92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6612" y="264506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191219"/>
                  </p:ext>
                </p:extLst>
              </p:nvPr>
            </p:nvGraphicFramePr>
            <p:xfrm>
              <a:off x="1930408" y="46863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C18036D9-44AC-4D84-BF8B-99E2C7CAD60E}">
                    <psez:zmPr id="{8626BEF5-130C-40A5-870A-9BDE9D5E5E12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1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30408" y="46863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30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(6)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999412" y="5791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7999411" y="3505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pic>
        <p:nvPicPr>
          <p:cNvPr id="5" name="Graphic 4" descr="Clos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613" y="1638300"/>
            <a:ext cx="4129201" cy="4129201"/>
          </a:xfrm>
          <a:prstGeom prst="rect">
            <a:avLst/>
          </a:prstGeom>
        </p:spPr>
      </p:pic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5184712" y="1752600"/>
            <a:ext cx="2362200" cy="951470"/>
          </a:xfrm>
          <a:prstGeom prst="wedgeRoundRectCallout">
            <a:avLst>
              <a:gd name="adj1" fmla="val 73841"/>
              <a:gd name="adj2" fmla="val 89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noProof="1">
                <a:solidFill>
                  <a:srgbClr val="FFFFFF"/>
                </a:solidFill>
              </a:rPr>
              <a:t>Collision</a:t>
            </a:r>
          </a:p>
        </p:txBody>
      </p:sp>
    </p:spTree>
    <p:extLst>
      <p:ext uri="{BB962C8B-B14F-4D97-AF65-F5344CB8AC3E}">
        <p14:creationId xmlns:p14="http://schemas.microsoft.com/office/powerpoint/2010/main" val="112122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/>
              <a:t>have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 value</a:t>
            </a: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tables work 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strategies</a:t>
            </a:r>
            <a:r>
              <a:rPr lang="en-US" dirty="0"/>
              <a:t> exist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collided keys (+ values) in a list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slots </a:t>
            </a:r>
            <a:r>
              <a:rPr lang="en-US" dirty="0"/>
              <a:t>in the table (open addressing)</a:t>
            </a:r>
          </a:p>
          <a:p>
            <a:pPr lvl="1"/>
            <a:r>
              <a:rPr lang="en-US" dirty="0"/>
              <a:t>Cuckoo hashing</a:t>
            </a:r>
          </a:p>
          <a:p>
            <a:pPr lvl="1"/>
            <a:r>
              <a:rPr lang="en-US" dirty="0"/>
              <a:t>Many other</a:t>
            </a:r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a Hash Table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728847"/>
              </p:ext>
            </p:extLst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212587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</p:spTree>
    <p:extLst>
      <p:ext uri="{BB962C8B-B14F-4D97-AF65-F5344CB8AC3E}">
        <p14:creationId xmlns:p14="http://schemas.microsoft.com/office/powerpoint/2010/main" val="349396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255537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1522412" y="5479309"/>
            <a:ext cx="2971800" cy="951470"/>
          </a:xfrm>
          <a:prstGeom prst="wedgeRoundRectCallout">
            <a:avLst>
              <a:gd name="adj1" fmla="val 75930"/>
              <a:gd name="adj2" fmla="val -66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Items are chained into a linked list</a:t>
            </a:r>
          </a:p>
        </p:txBody>
      </p:sp>
    </p:spTree>
    <p:extLst>
      <p:ext uri="{BB962C8B-B14F-4D97-AF65-F5344CB8AC3E}">
        <p14:creationId xmlns:p14="http://schemas.microsoft.com/office/powerpoint/2010/main" val="374328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278930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</p:spTree>
    <p:extLst>
      <p:ext uri="{BB962C8B-B14F-4D97-AF65-F5344CB8AC3E}">
        <p14:creationId xmlns:p14="http://schemas.microsoft.com/office/powerpoint/2010/main" val="86625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7383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7484665" y="575450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  <p:pic>
        <p:nvPicPr>
          <p:cNvPr id="19" name="Graphic 18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52394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Separate Chaining -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03743"/>
              </p:ext>
            </p:extLst>
          </p:nvPr>
        </p:nvGraphicFramePr>
        <p:xfrm>
          <a:off x="673091" y="1394460"/>
          <a:ext cx="10831521" cy="414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21">
                  <a:extLst>
                    <a:ext uri="{9D8B030D-6E8A-4147-A177-3AD203B41FA5}">
                      <a16:colId xmlns:a16="http://schemas.microsoft.com/office/drawing/2014/main" val="8697167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215591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7987743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6053866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4536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863195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Worst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 hMerge="1">
                  <a:txBody>
                    <a:bodyPr/>
                    <a:lstStyle/>
                    <a:p>
                      <a:pPr algn="ctr"/>
                      <a:endParaRPr lang="bg-BG" sz="3100" dirty="0"/>
                    </a:p>
                  </a:txBody>
                  <a:tcPr marL="118110" marR="118110" marT="59055" marB="5905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Average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extLst>
                  <a:ext uri="{0D108BD9-81ED-4DB2-BD59-A6C34878D82A}">
                    <a16:rowId xmlns:a16="http://schemas.microsoft.com/office/drawing/2014/main" val="2001761437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 Hit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6146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BST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0575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2-3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3100" noProof="1"/>
                        <a:t>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5242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Red-Black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1748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GB" sz="3100" dirty="0"/>
                        <a:t>AVL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23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Chaining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33194"/>
                  </a:ext>
                </a:extLst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097707" y="5671771"/>
            <a:ext cx="4049810" cy="951470"/>
          </a:xfrm>
          <a:prstGeom prst="wedgeRoundRectCallout">
            <a:avLst>
              <a:gd name="adj1" fmla="val 73448"/>
              <a:gd name="adj2" fmla="val -66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Under uniform hasing assumption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3122612" y="5029200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7847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/>
              <a:t>where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is the attempt number: 0, 1, 2, …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noProof="1"/>
              <a:t>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Open Addressing</a:t>
            </a:r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/>
              <a:t>: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 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etc.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Open Addressing (2)</a:t>
            </a:r>
          </a:p>
        </p:txBody>
      </p:sp>
    </p:spTree>
    <p:extLst>
      <p:ext uri="{BB962C8B-B14F-4D97-AF65-F5344CB8AC3E}">
        <p14:creationId xmlns:p14="http://schemas.microsoft.com/office/powerpoint/2010/main" val="920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10970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215681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</p:spTree>
    <p:extLst>
      <p:ext uri="{BB962C8B-B14F-4D97-AF65-F5344CB8AC3E}">
        <p14:creationId xmlns:p14="http://schemas.microsoft.com/office/powerpoint/2010/main" val="33593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357823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336294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70612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10681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Hash Tables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Hashing and Collision Resolution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0" name="Line 49"/>
          <p:cNvSpPr>
            <a:spLocks noChangeShapeType="1"/>
          </p:cNvSpPr>
          <p:nvPr/>
        </p:nvSpPr>
        <p:spPr bwMode="auto">
          <a:xfrm>
            <a:off x="4811613" y="27434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1" name="Text Box 54"/>
          <p:cNvSpPr txBox="1">
            <a:spLocks noChangeArrowheads="1"/>
          </p:cNvSpPr>
          <p:nvPr/>
        </p:nvSpPr>
        <p:spPr bwMode="auto">
          <a:xfrm>
            <a:off x="4384264" y="3391172"/>
            <a:ext cx="633507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</a:p>
        </p:txBody>
      </p:sp>
      <p:sp>
        <p:nvSpPr>
          <p:cNvPr id="62" name="Text Box 55"/>
          <p:cNvSpPr txBox="1">
            <a:spLocks noChangeArrowheads="1"/>
          </p:cNvSpPr>
          <p:nvPr/>
        </p:nvSpPr>
        <p:spPr bwMode="auto">
          <a:xfrm>
            <a:off x="4309902" y="4457701"/>
            <a:ext cx="1000622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63" name="Line 56"/>
          <p:cNvSpPr>
            <a:spLocks noChangeShapeType="1"/>
          </p:cNvSpPr>
          <p:nvPr/>
        </p:nvSpPr>
        <p:spPr bwMode="auto">
          <a:xfrm>
            <a:off x="4811613" y="3876532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3828974" y="27434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5" name="Text Box 61"/>
          <p:cNvSpPr txBox="1">
            <a:spLocks noChangeArrowheads="1"/>
          </p:cNvSpPr>
          <p:nvPr/>
        </p:nvSpPr>
        <p:spPr bwMode="auto">
          <a:xfrm>
            <a:off x="3412416" y="3396486"/>
            <a:ext cx="633507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66" name="Line 68"/>
          <p:cNvSpPr>
            <a:spLocks noChangeShapeType="1"/>
          </p:cNvSpPr>
          <p:nvPr/>
        </p:nvSpPr>
        <p:spPr bwMode="auto">
          <a:xfrm flipH="1">
            <a:off x="6840187" y="27434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7" name="Text Box 69"/>
          <p:cNvSpPr txBox="1">
            <a:spLocks noChangeArrowheads="1"/>
          </p:cNvSpPr>
          <p:nvPr/>
        </p:nvSpPr>
        <p:spPr bwMode="auto">
          <a:xfrm>
            <a:off x="6372574" y="3391171"/>
            <a:ext cx="937938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68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83532"/>
              </p:ext>
            </p:extLst>
          </p:nvPr>
        </p:nvGraphicFramePr>
        <p:xfrm>
          <a:off x="2360613" y="22313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08007"/>
              </p:ext>
            </p:extLst>
          </p:nvPr>
        </p:nvGraphicFramePr>
        <p:xfrm>
          <a:off x="2347366" y="17224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1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Line 68"/>
          <p:cNvSpPr>
            <a:spLocks noChangeShapeType="1"/>
          </p:cNvSpPr>
          <p:nvPr/>
        </p:nvSpPr>
        <p:spPr bwMode="auto">
          <a:xfrm flipH="1">
            <a:off x="8902097" y="27647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71" name="Text Box 69"/>
          <p:cNvSpPr txBox="1">
            <a:spLocks noChangeArrowheads="1"/>
          </p:cNvSpPr>
          <p:nvPr/>
        </p:nvSpPr>
        <p:spPr bwMode="auto">
          <a:xfrm>
            <a:off x="8420769" y="3387589"/>
            <a:ext cx="982852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88761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</p:spTree>
    <p:extLst>
      <p:ext uri="{BB962C8B-B14F-4D97-AF65-F5344CB8AC3E}">
        <p14:creationId xmlns:p14="http://schemas.microsoft.com/office/powerpoint/2010/main" val="402794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269114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4842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10780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7124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408768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</p:spTree>
    <p:extLst>
      <p:ext uri="{BB962C8B-B14F-4D97-AF65-F5344CB8AC3E}">
        <p14:creationId xmlns:p14="http://schemas.microsoft.com/office/powerpoint/2010/main" val="361686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9772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2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95616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8805852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385370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1010998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7484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909628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355338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key of any type, convert it to an integer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</a:t>
            </a:r>
            <a:endParaRPr lang="bg-BG" dirty="0"/>
          </a:p>
        </p:txBody>
      </p:sp>
      <p:sp>
        <p:nvSpPr>
          <p:cNvPr id="2" name="Flowchart: Process 1"/>
          <p:cNvSpPr/>
          <p:nvPr/>
        </p:nvSpPr>
        <p:spPr>
          <a:xfrm>
            <a:off x="7540624" y="20574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>
            <a:cxnSpLocks/>
            <a:stCxn id="2" idx="1"/>
          </p:cNvCxnSpPr>
          <p:nvPr/>
        </p:nvCxnSpPr>
        <p:spPr>
          <a:xfrm flipH="1">
            <a:off x="6170612" y="26670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  <a:endCxn id="2" idx="3"/>
          </p:cNvCxnSpPr>
          <p:nvPr/>
        </p:nvCxnSpPr>
        <p:spPr>
          <a:xfrm flipH="1">
            <a:off x="10131424" y="26670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0612" y="214378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Pesho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36249" y="21437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</a:t>
            </a:r>
          </a:p>
        </p:txBody>
      </p:sp>
      <p:sp>
        <p:nvSpPr>
          <p:cNvPr id="29" name="Flowchart: Process 28"/>
          <p:cNvSpPr/>
          <p:nvPr/>
        </p:nvSpPr>
        <p:spPr>
          <a:xfrm>
            <a:off x="2307450" y="20574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cxnSpLocks/>
            <a:stCxn id="29" idx="1"/>
          </p:cNvCxnSpPr>
          <p:nvPr/>
        </p:nvCxnSpPr>
        <p:spPr>
          <a:xfrm flipH="1">
            <a:off x="937438" y="26670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9" idx="3"/>
          </p:cNvCxnSpPr>
          <p:nvPr/>
        </p:nvCxnSpPr>
        <p:spPr>
          <a:xfrm flipH="1">
            <a:off x="4898250" y="26670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7438" y="214378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Ivan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03075" y="21437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398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7109719" y="4656091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>
            <a:cxnSpLocks/>
            <a:stCxn id="34" idx="1"/>
          </p:cNvCxnSpPr>
          <p:nvPr/>
        </p:nvCxnSpPr>
        <p:spPr>
          <a:xfrm flipH="1">
            <a:off x="5739707" y="5265691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endCxn id="34" idx="3"/>
          </p:cNvCxnSpPr>
          <p:nvPr/>
        </p:nvCxnSpPr>
        <p:spPr>
          <a:xfrm flipH="1">
            <a:off x="9700519" y="5265691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37212" y="3809906"/>
            <a:ext cx="13676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Ivan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Petrov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05344" y="474247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25950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333687" y="3936299"/>
            <a:ext cx="3564563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306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2224874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30767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221930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1814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What is the average running time of delete in linear-probing hash table? Your hash function satisfies the uniform hashing assumption and that the hash table is at most 50% full.</a:t>
            </a:r>
          </a:p>
          <a:p>
            <a:pPr lvl="1"/>
            <a:r>
              <a:rPr lang="en-US" dirty="0">
                <a:hlinkClick r:id="rId2" action="ppaction://hlinksldjump"/>
              </a:rPr>
              <a:t>O(1)</a:t>
            </a:r>
          </a:p>
          <a:p>
            <a:pPr lvl="1"/>
            <a:r>
              <a:rPr lang="en-US" dirty="0">
                <a:hlinkClick r:id="rId2" action="ppaction://hlinksldjump"/>
              </a:rPr>
              <a:t>O(log N)</a:t>
            </a:r>
          </a:p>
          <a:p>
            <a:pPr lvl="1"/>
            <a:r>
              <a:rPr lang="en-US" dirty="0">
                <a:hlinkClick r:id="rId2" action="ppaction://hlinksldjump"/>
              </a:rPr>
              <a:t>O(N)</a:t>
            </a:r>
          </a:p>
          <a:p>
            <a:pPr lvl="1"/>
            <a:r>
              <a:rPr lang="en-US" noProof="1">
                <a:hlinkClick r:id="rId2" action="ppaction://hlinksldjump"/>
              </a:rPr>
              <a:t>O(N log N)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1281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running time of delete in linear-probing hash table? Your hash function satisfies the uniform hashing assumption and that the hash table is at most 50% full.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O(1)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O(log N)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O(N)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O(N log N)</a:t>
            </a:r>
            <a:endParaRPr lang="bg-BG" dirty="0">
              <a:solidFill>
                <a:srgbClr val="FF616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012" y="2743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2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637"/>
              </p:ext>
            </p:extLst>
          </p:nvPr>
        </p:nvGraphicFramePr>
        <p:xfrm>
          <a:off x="673091" y="1394460"/>
          <a:ext cx="10831521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21">
                  <a:extLst>
                    <a:ext uri="{9D8B030D-6E8A-4147-A177-3AD203B41FA5}">
                      <a16:colId xmlns:a16="http://schemas.microsoft.com/office/drawing/2014/main" val="8697167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215591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7987743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6053866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4536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863195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Worst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 hMerge="1">
                  <a:txBody>
                    <a:bodyPr/>
                    <a:lstStyle/>
                    <a:p>
                      <a:pPr algn="ctr"/>
                      <a:endParaRPr lang="bg-BG" sz="3100" dirty="0"/>
                    </a:p>
                  </a:txBody>
                  <a:tcPr marL="118110" marR="118110" marT="59055" marB="5905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Average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extLst>
                  <a:ext uri="{0D108BD9-81ED-4DB2-BD59-A6C34878D82A}">
                    <a16:rowId xmlns:a16="http://schemas.microsoft.com/office/drawing/2014/main" val="2001761437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 Hit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6146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BST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0575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2-3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3100" noProof="1"/>
                        <a:t>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5242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Red-Black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1748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GB" sz="3100" dirty="0"/>
                        <a:t>AVL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23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Chaining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3319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L. Probing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658280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3122612" y="5029200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6" name="Rectangle: Rounded Corners 5"/>
          <p:cNvSpPr/>
          <p:nvPr/>
        </p:nvSpPr>
        <p:spPr>
          <a:xfrm>
            <a:off x="3122612" y="5591175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09902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hash-table performance depends on the probability</a:t>
            </a:r>
            <a:br>
              <a:rPr lang="en-US" dirty="0"/>
            </a:br>
            <a:r>
              <a:rPr lang="en-US" dirty="0"/>
              <a:t>of collisions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>
                <a:sym typeface="Wingdings" panose="05000000000000000000" pitchFamily="2" charset="2"/>
              </a:rPr>
              <a:t>add / find / delete operations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>
                <a:sym typeface="Wingdings" panose="05000000000000000000" pitchFamily="2" charset="2"/>
              </a:rPr>
              <a:t>algorithm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/>
              <a:t>(used buckets / all buckets)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Amortized complexity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Finding an element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br>
              <a:rPr lang="en-US" dirty="0"/>
            </a:br>
            <a:r>
              <a:rPr lang="en-US" dirty="0"/>
              <a:t>takes average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an element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br>
              <a:rPr lang="en-US" dirty="0"/>
            </a:br>
            <a:r>
              <a:rPr lang="en-US" dirty="0"/>
              <a:t>takes average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500 000 steps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 Efficiency</a:t>
            </a:r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/>
              <a:t>(fill factor)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/>
              <a:t>How much the hash table is filled, e.g. 65%</a:t>
            </a:r>
          </a:p>
          <a:p>
            <a:r>
              <a:rPr lang="en-US" dirty="0"/>
              <a:t>Smaller fill factor leads to less collisions (faster average seek time)</a:t>
            </a:r>
          </a:p>
          <a:p>
            <a:r>
              <a:rPr lang="en-US" dirty="0"/>
              <a:t>Recommended fill factors: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/>
              <a:t>is used as collision resolution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/>
              <a:t>is used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the Hash-Table Should Be?</a:t>
            </a:r>
          </a:p>
        </p:txBody>
      </p:sp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Item to Hash Table </a:t>
            </a:r>
            <a:r>
              <a:rPr lang="en-US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/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/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Fill factor &gt;= 75%?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Resize &amp; rehash</a:t>
            </a:r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</a:t>
            </a: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Insert(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/>
              <a:t>)</a:t>
            </a:r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Initiliaze</a:t>
            </a:r>
          </a:p>
          <a:p>
            <a:pPr algn="ctr"/>
            <a:r>
              <a:rPr lang="en-US" sz="2500" noProof="1"/>
              <a:t>linked list</a:t>
            </a:r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yes</a:t>
            </a: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 animBg="1"/>
      <p:bldP spid="25" grpId="0"/>
      <p:bldP spid="26" grpId="0" animBg="1"/>
      <p:bldP spid="27" grpId="0"/>
      <p:bldP spid="46" grpId="0" animBg="1"/>
      <p:bldP spid="50" grpId="0"/>
      <p:bldP spid="51" grpId="0" animBg="1"/>
      <p:bldP spid="52" grpId="0"/>
      <p:bldP spid="53" grpId="0" animBg="1"/>
      <p:bldP spid="54" grpId="0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Exercise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a Hash-Table with Chaining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de"/>
          <p:cNvSpPr>
            <a:spLocks noChangeArrowheads="1"/>
          </p:cNvSpPr>
          <p:nvPr/>
        </p:nvSpPr>
        <p:spPr bwMode="auto">
          <a:xfrm>
            <a:off x="531812" y="1524000"/>
            <a:ext cx="10134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public override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firstNameHash = firstName.GetHashCode() *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lastNameHash = lastName.GetHashCode() *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firstNameHash + lastNameHash;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(2)</a:t>
            </a:r>
            <a:endParaRPr lang="bg-BG" dirty="0"/>
          </a:p>
        </p:txBody>
      </p:sp>
      <p:sp>
        <p:nvSpPr>
          <p:cNvPr id="34" name="Flowchart: Process 33"/>
          <p:cNvSpPr/>
          <p:nvPr/>
        </p:nvSpPr>
        <p:spPr>
          <a:xfrm>
            <a:off x="1141412" y="3975384"/>
            <a:ext cx="7086600" cy="1295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Sets</a:t>
            </a:r>
            <a:r>
              <a:rPr lang="bg-BG" dirty="0"/>
              <a:t> </a:t>
            </a:r>
            <a:r>
              <a:rPr lang="en-US" dirty="0"/>
              <a:t>and Bags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Operations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408612" y="16002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</a:t>
            </a:r>
          </a:p>
        </p:txBody>
      </p:sp>
      <p:sp>
        <p:nvSpPr>
          <p:cNvPr id="7" name="Oval 6"/>
          <p:cNvSpPr/>
          <p:nvPr/>
        </p:nvSpPr>
        <p:spPr>
          <a:xfrm>
            <a:off x="3540212" y="16002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  <a:p>
            <a:pPr algn="ctr"/>
            <a:r>
              <a:rPr lang="en-US" sz="2800" dirty="0"/>
              <a:t>                       9</a:t>
            </a:r>
          </a:p>
          <a:p>
            <a:pPr algn="ctr"/>
            <a:r>
              <a:rPr lang="en-US" sz="2800" dirty="0"/>
              <a:t>3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910266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abstract data type (ADT)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/>
              <a:t>" keeps a set of elements with no duplicates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Sets with duplicates are also known as ADT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Set specific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UnionWith(set)</a:t>
            </a:r>
            <a:r>
              <a:rPr lang="en-US" sz="2800" b="1" noProof="1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IntersectWith(set)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sym typeface="Wingdings" pitchFamily="2" charset="2"/>
              </a:rPr>
              <a:t>ExceptWith(set)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sym typeface="Wingdings" pitchFamily="2" charset="2"/>
              </a:rPr>
              <a:t>SymmetricExceptWith(set)</a:t>
            </a:r>
            <a:endParaRPr lang="en-US" sz="3000" b="1" dirty="0">
              <a:solidFill>
                <a:srgbClr val="F3CD60"/>
              </a:solidFill>
            </a:endParaRPr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Bag ADTs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7008812" y="5715001"/>
            <a:ext cx="3886200" cy="908240"/>
          </a:xfrm>
          <a:prstGeom prst="wedgeRoundRectCallout">
            <a:avLst>
              <a:gd name="adj1" fmla="val -84119"/>
              <a:gd name="adj2" fmla="val -67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Known as symmetric difference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6323012" y="3581400"/>
            <a:ext cx="2971800" cy="1371600"/>
          </a:xfrm>
          <a:prstGeom prst="wedgeRoundRectCallout">
            <a:avLst>
              <a:gd name="adj1" fmla="val -122468"/>
              <a:gd name="adj2" fmla="val 43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Known as relative complement in math</a:t>
            </a:r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32931"/>
              </p:ext>
            </p:extLst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61544"/>
              </p:ext>
            </p:extLst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0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818"/>
              </p:ext>
            </p:extLst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249"/>
              </p:ext>
            </p:extLst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83750"/>
              </p:ext>
            </p:extLst>
          </p:nvPr>
        </p:nvGraphicFramePr>
        <p:xfrm>
          <a:off x="3122612" y="4980075"/>
          <a:ext cx="5867397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628825725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924442706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35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5413200" cy="3240000"/>
          </a:xfrm>
          <a:custGeom>
            <a:avLst/>
            <a:gdLst>
              <a:gd name="connsiteX0" fmla="*/ 1620000 w 5413200"/>
              <a:gd name="connsiteY0" fmla="*/ 0 h 3240000"/>
              <a:gd name="connsiteX1" fmla="*/ 2650471 w 5413200"/>
              <a:gd name="connsiteY1" fmla="*/ 369929 h 3240000"/>
              <a:gd name="connsiteX2" fmla="*/ 2706600 w 5413200"/>
              <a:gd name="connsiteY2" fmla="*/ 420944 h 3240000"/>
              <a:gd name="connsiteX3" fmla="*/ 2762730 w 5413200"/>
              <a:gd name="connsiteY3" fmla="*/ 369929 h 3240000"/>
              <a:gd name="connsiteX4" fmla="*/ 3793200 w 5413200"/>
              <a:gd name="connsiteY4" fmla="*/ 0 h 3240000"/>
              <a:gd name="connsiteX5" fmla="*/ 5413200 w 5413200"/>
              <a:gd name="connsiteY5" fmla="*/ 1620000 h 3240000"/>
              <a:gd name="connsiteX6" fmla="*/ 3793200 w 5413200"/>
              <a:gd name="connsiteY6" fmla="*/ 3240000 h 3240000"/>
              <a:gd name="connsiteX7" fmla="*/ 2762730 w 5413200"/>
              <a:gd name="connsiteY7" fmla="*/ 2870071 h 3240000"/>
              <a:gd name="connsiteX8" fmla="*/ 2706600 w 5413200"/>
              <a:gd name="connsiteY8" fmla="*/ 2819057 h 3240000"/>
              <a:gd name="connsiteX9" fmla="*/ 2650471 w 5413200"/>
              <a:gd name="connsiteY9" fmla="*/ 2870071 h 3240000"/>
              <a:gd name="connsiteX10" fmla="*/ 1620000 w 5413200"/>
              <a:gd name="connsiteY10" fmla="*/ 3240000 h 3240000"/>
              <a:gd name="connsiteX11" fmla="*/ 0 w 5413200"/>
              <a:gd name="connsiteY11" fmla="*/ 1620000 h 3240000"/>
              <a:gd name="connsiteX12" fmla="*/ 1620000 w 5413200"/>
              <a:gd name="connsiteY12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200" h="3240000"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762730" y="369929"/>
                </a:lnTo>
                <a:cubicBezTo>
                  <a:pt x="3042761" y="138827"/>
                  <a:pt x="3401769" y="0"/>
                  <a:pt x="3793200" y="0"/>
                </a:cubicBezTo>
                <a:cubicBezTo>
                  <a:pt x="4687901" y="0"/>
                  <a:pt x="5413200" y="725299"/>
                  <a:pt x="5413200" y="1620000"/>
                </a:cubicBezTo>
                <a:cubicBezTo>
                  <a:pt x="5413200" y="2514701"/>
                  <a:pt x="4687901" y="3240000"/>
                  <a:pt x="3793200" y="3240000"/>
                </a:cubicBezTo>
                <a:cubicBezTo>
                  <a:pt x="3401769" y="3240000"/>
                  <a:pt x="3042761" y="3101173"/>
                  <a:pt x="2762730" y="2870071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46089"/>
              </p:ext>
            </p:extLst>
          </p:nvPr>
        </p:nvGraphicFramePr>
        <p:xfrm>
          <a:off x="3122612" y="4980075"/>
          <a:ext cx="5867397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628825725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924442706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37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74996"/>
              </p:ext>
            </p:extLst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27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5561012" y="1792545"/>
            <a:ext cx="1066800" cy="2398113"/>
          </a:xfrm>
          <a:custGeom>
            <a:avLst/>
            <a:gdLst>
              <a:gd name="connsiteX0" fmla="*/ 533400 w 1066800"/>
              <a:gd name="connsiteY0" fmla="*/ 0 h 2398113"/>
              <a:gd name="connsiteX1" fmla="*/ 592313 w 1066800"/>
              <a:gd name="connsiteY1" fmla="*/ 53543 h 2398113"/>
              <a:gd name="connsiteX2" fmla="*/ 1066800 w 1066800"/>
              <a:gd name="connsiteY2" fmla="*/ 1199056 h 2398113"/>
              <a:gd name="connsiteX3" fmla="*/ 592313 w 1066800"/>
              <a:gd name="connsiteY3" fmla="*/ 2344569 h 2398113"/>
              <a:gd name="connsiteX4" fmla="*/ 533400 w 1066800"/>
              <a:gd name="connsiteY4" fmla="*/ 2398113 h 2398113"/>
              <a:gd name="connsiteX5" fmla="*/ 474487 w 1066800"/>
              <a:gd name="connsiteY5" fmla="*/ 2344569 h 2398113"/>
              <a:gd name="connsiteX6" fmla="*/ 0 w 1066800"/>
              <a:gd name="connsiteY6" fmla="*/ 1199056 h 2398113"/>
              <a:gd name="connsiteX7" fmla="*/ 474487 w 1066800"/>
              <a:gd name="connsiteY7" fmla="*/ 53543 h 23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2398113">
                <a:moveTo>
                  <a:pt x="533400" y="0"/>
                </a:moveTo>
                <a:lnTo>
                  <a:pt x="592313" y="53543"/>
                </a:lnTo>
                <a:cubicBezTo>
                  <a:pt x="885475" y="346706"/>
                  <a:pt x="1066800" y="751706"/>
                  <a:pt x="1066800" y="1199056"/>
                </a:cubicBezTo>
                <a:cubicBezTo>
                  <a:pt x="1066800" y="1646407"/>
                  <a:pt x="885475" y="2051407"/>
                  <a:pt x="592313" y="2344569"/>
                </a:cubicBezTo>
                <a:lnTo>
                  <a:pt x="533400" y="2398113"/>
                </a:lnTo>
                <a:lnTo>
                  <a:pt x="474487" y="2344569"/>
                </a:lnTo>
                <a:cubicBezTo>
                  <a:pt x="181325" y="2051407"/>
                  <a:pt x="0" y="1646407"/>
                  <a:pt x="0" y="1199056"/>
                </a:cubicBezTo>
                <a:cubicBezTo>
                  <a:pt x="0" y="751706"/>
                  <a:pt x="181325" y="346706"/>
                  <a:pt x="474487" y="53543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68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50412"/>
              </p:ext>
            </p:extLst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7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de"/>
          <p:cNvSpPr>
            <a:spLocks noChangeArrowheads="1"/>
          </p:cNvSpPr>
          <p:nvPr/>
        </p:nvSpPr>
        <p:spPr bwMode="auto">
          <a:xfrm>
            <a:off x="531812" y="1511016"/>
            <a:ext cx="10134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public override int GetHashCode()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firstNameHash = firstName.GetHashCode() *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lastNameHash = lastName.GetHashCode() *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firstNameHash + lastNameHash;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8867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2706600" cy="3240000"/>
          </a:xfrm>
          <a:custGeom>
            <a:avLst/>
            <a:gdLst>
              <a:gd name="connsiteX0" fmla="*/ 1620000 w 2706600"/>
              <a:gd name="connsiteY0" fmla="*/ 0 h 3240000"/>
              <a:gd name="connsiteX1" fmla="*/ 2650471 w 2706600"/>
              <a:gd name="connsiteY1" fmla="*/ 369929 h 3240000"/>
              <a:gd name="connsiteX2" fmla="*/ 2706600 w 2706600"/>
              <a:gd name="connsiteY2" fmla="*/ 420944 h 3240000"/>
              <a:gd name="connsiteX3" fmla="*/ 2647687 w 2706600"/>
              <a:gd name="connsiteY3" fmla="*/ 474487 h 3240000"/>
              <a:gd name="connsiteX4" fmla="*/ 2173200 w 2706600"/>
              <a:gd name="connsiteY4" fmla="*/ 1620000 h 3240000"/>
              <a:gd name="connsiteX5" fmla="*/ 2647687 w 2706600"/>
              <a:gd name="connsiteY5" fmla="*/ 2765513 h 3240000"/>
              <a:gd name="connsiteX6" fmla="*/ 2706600 w 2706600"/>
              <a:gd name="connsiteY6" fmla="*/ 2819057 h 3240000"/>
              <a:gd name="connsiteX7" fmla="*/ 2650471 w 2706600"/>
              <a:gd name="connsiteY7" fmla="*/ 2870071 h 3240000"/>
              <a:gd name="connsiteX8" fmla="*/ 1620000 w 2706600"/>
              <a:gd name="connsiteY8" fmla="*/ 3240000 h 3240000"/>
              <a:gd name="connsiteX9" fmla="*/ 0 w 2706600"/>
              <a:gd name="connsiteY9" fmla="*/ 1620000 h 3240000"/>
              <a:gd name="connsiteX10" fmla="*/ 1620000 w 2706600"/>
              <a:gd name="connsiteY10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6600" h="3240000"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647687" y="474487"/>
                </a:lnTo>
                <a:cubicBezTo>
                  <a:pt x="2354525" y="767650"/>
                  <a:pt x="2173200" y="1172650"/>
                  <a:pt x="2173200" y="1620000"/>
                </a:cubicBezTo>
                <a:cubicBezTo>
                  <a:pt x="2173200" y="2067351"/>
                  <a:pt x="2354525" y="2472351"/>
                  <a:pt x="2647687" y="2765513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241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1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880917"/>
              </p:ext>
            </p:extLst>
          </p:nvPr>
        </p:nvGraphicFramePr>
        <p:xfrm>
          <a:off x="4265612" y="4953000"/>
          <a:ext cx="3733800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62699671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3431032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403308937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25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5413200" cy="3240000"/>
          </a:xfrm>
          <a:custGeom>
            <a:avLst/>
            <a:gdLst>
              <a:gd name="connsiteX0" fmla="*/ 3793200 w 5413200"/>
              <a:gd name="connsiteY0" fmla="*/ 0 h 3240000"/>
              <a:gd name="connsiteX1" fmla="*/ 5413200 w 5413200"/>
              <a:gd name="connsiteY1" fmla="*/ 1620000 h 3240000"/>
              <a:gd name="connsiteX2" fmla="*/ 3793200 w 5413200"/>
              <a:gd name="connsiteY2" fmla="*/ 3240000 h 3240000"/>
              <a:gd name="connsiteX3" fmla="*/ 2762730 w 5413200"/>
              <a:gd name="connsiteY3" fmla="*/ 2870071 h 3240000"/>
              <a:gd name="connsiteX4" fmla="*/ 2706600 w 5413200"/>
              <a:gd name="connsiteY4" fmla="*/ 2819057 h 3240000"/>
              <a:gd name="connsiteX5" fmla="*/ 2765513 w 5413200"/>
              <a:gd name="connsiteY5" fmla="*/ 2765513 h 3240000"/>
              <a:gd name="connsiteX6" fmla="*/ 3240000 w 5413200"/>
              <a:gd name="connsiteY6" fmla="*/ 1620000 h 3240000"/>
              <a:gd name="connsiteX7" fmla="*/ 2765513 w 5413200"/>
              <a:gd name="connsiteY7" fmla="*/ 474487 h 3240000"/>
              <a:gd name="connsiteX8" fmla="*/ 2706600 w 5413200"/>
              <a:gd name="connsiteY8" fmla="*/ 420944 h 3240000"/>
              <a:gd name="connsiteX9" fmla="*/ 2762730 w 5413200"/>
              <a:gd name="connsiteY9" fmla="*/ 369929 h 3240000"/>
              <a:gd name="connsiteX10" fmla="*/ 3793200 w 5413200"/>
              <a:gd name="connsiteY10" fmla="*/ 0 h 3240000"/>
              <a:gd name="connsiteX11" fmla="*/ 1620000 w 5413200"/>
              <a:gd name="connsiteY11" fmla="*/ 0 h 3240000"/>
              <a:gd name="connsiteX12" fmla="*/ 2650471 w 5413200"/>
              <a:gd name="connsiteY12" fmla="*/ 369929 h 3240000"/>
              <a:gd name="connsiteX13" fmla="*/ 2706600 w 5413200"/>
              <a:gd name="connsiteY13" fmla="*/ 420944 h 3240000"/>
              <a:gd name="connsiteX14" fmla="*/ 2647687 w 5413200"/>
              <a:gd name="connsiteY14" fmla="*/ 474487 h 3240000"/>
              <a:gd name="connsiteX15" fmla="*/ 2173200 w 5413200"/>
              <a:gd name="connsiteY15" fmla="*/ 1620000 h 3240000"/>
              <a:gd name="connsiteX16" fmla="*/ 2647687 w 5413200"/>
              <a:gd name="connsiteY16" fmla="*/ 2765513 h 3240000"/>
              <a:gd name="connsiteX17" fmla="*/ 2706600 w 5413200"/>
              <a:gd name="connsiteY17" fmla="*/ 2819057 h 3240000"/>
              <a:gd name="connsiteX18" fmla="*/ 2650471 w 5413200"/>
              <a:gd name="connsiteY18" fmla="*/ 2870071 h 3240000"/>
              <a:gd name="connsiteX19" fmla="*/ 1620000 w 5413200"/>
              <a:gd name="connsiteY19" fmla="*/ 3240000 h 3240000"/>
              <a:gd name="connsiteX20" fmla="*/ 0 w 5413200"/>
              <a:gd name="connsiteY20" fmla="*/ 1620000 h 3240000"/>
              <a:gd name="connsiteX21" fmla="*/ 1620000 w 5413200"/>
              <a:gd name="connsiteY21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3200" h="3240000">
                <a:moveTo>
                  <a:pt x="3793200" y="0"/>
                </a:moveTo>
                <a:cubicBezTo>
                  <a:pt x="4687901" y="0"/>
                  <a:pt x="5413200" y="725299"/>
                  <a:pt x="5413200" y="1620000"/>
                </a:cubicBezTo>
                <a:cubicBezTo>
                  <a:pt x="5413200" y="2514701"/>
                  <a:pt x="4687901" y="3240000"/>
                  <a:pt x="3793200" y="3240000"/>
                </a:cubicBezTo>
                <a:cubicBezTo>
                  <a:pt x="3401769" y="3240000"/>
                  <a:pt x="3042761" y="3101173"/>
                  <a:pt x="2762730" y="2870071"/>
                </a:cubicBezTo>
                <a:lnTo>
                  <a:pt x="2706600" y="2819057"/>
                </a:lnTo>
                <a:lnTo>
                  <a:pt x="2765513" y="2765513"/>
                </a:lnTo>
                <a:cubicBezTo>
                  <a:pt x="3058675" y="2472351"/>
                  <a:pt x="3240000" y="2067351"/>
                  <a:pt x="3240000" y="1620000"/>
                </a:cubicBezTo>
                <a:cubicBezTo>
                  <a:pt x="3240000" y="1172650"/>
                  <a:pt x="3058675" y="767650"/>
                  <a:pt x="2765513" y="474487"/>
                </a:cubicBezTo>
                <a:lnTo>
                  <a:pt x="2706600" y="420944"/>
                </a:lnTo>
                <a:lnTo>
                  <a:pt x="2762730" y="369929"/>
                </a:lnTo>
                <a:cubicBezTo>
                  <a:pt x="3042761" y="138827"/>
                  <a:pt x="3401769" y="0"/>
                  <a:pt x="3793200" y="0"/>
                </a:cubicBezTo>
                <a:close/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647687" y="474487"/>
                </a:lnTo>
                <a:cubicBezTo>
                  <a:pt x="2354525" y="767650"/>
                  <a:pt x="2173200" y="1172650"/>
                  <a:pt x="2173200" y="1620000"/>
                </a:cubicBezTo>
                <a:cubicBezTo>
                  <a:pt x="2173200" y="2067351"/>
                  <a:pt x="2354525" y="2472351"/>
                  <a:pt x="2647687" y="2765513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4265612" y="4953000"/>
          <a:ext cx="3733800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62699671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3431032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403308937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396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Set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3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739108"/>
            <a:ext cx="1102592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.NET Implementations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noProof="1"/>
              <a:t>HashSet</a:t>
            </a:r>
            <a:r>
              <a:rPr lang="en-US" dirty="0"/>
              <a:t>&lt;T&gt; and </a:t>
            </a:r>
            <a:r>
              <a:rPr lang="en-US" noProof="1"/>
              <a:t>SortedSet</a:t>
            </a:r>
            <a:r>
              <a:rPr lang="en-US" dirty="0"/>
              <a:t>&lt;T&gt;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/>
              <a:t> implements ADT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All major operations are fast: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100" dirty="0"/>
              <a:t> 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100" dirty="0"/>
              <a:t> 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Contains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HashSet&lt;T&gt;</a:t>
            </a:r>
          </a:p>
        </p:txBody>
      </p:sp>
      <p:pic>
        <p:nvPicPr>
          <p:cNvPr id="5" name="Graphic 4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7" name="Flowchart: Process 6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3" name="Graphic 1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575450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52394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/>
              <a:t> implements ADT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sorted in increasing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SortedSet&lt;T&gt;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161212" y="5079913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19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705507" y="4212611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888052" y="5099307"/>
            <a:ext cx="817455" cy="761489"/>
          </a:xfrm>
          <a:prstGeom prst="ellipse">
            <a:avLst/>
          </a:prstGeom>
          <a:solidFill>
            <a:srgbClr val="FF6161">
              <a:alpha val="49804"/>
            </a:srgb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7023574" y="4894281"/>
            <a:ext cx="256270" cy="2857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522961" y="3345309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5421580" y="4020767"/>
            <a:ext cx="237264" cy="29112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4612065" y="4899473"/>
            <a:ext cx="252958" cy="3453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6344735" y="4196529"/>
            <a:ext cx="817455" cy="761489"/>
          </a:xfrm>
          <a:prstGeom prst="ellipse">
            <a:avLst/>
          </a:prstGeom>
          <a:solidFill>
            <a:srgbClr val="FF6161">
              <a:alpha val="49804"/>
            </a:srgb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18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521338" y="5105461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8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6223473" y="4894281"/>
            <a:ext cx="252958" cy="3453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208853" y="4020767"/>
            <a:ext cx="237264" cy="29112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For given sets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3, 4, 5}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{3, 4, 5, 6, 7}</a:t>
            </a:r>
            <a:r>
              <a:rPr lang="en-US" dirty="0"/>
              <a:t>, what is the operation that will give us the following result: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6, 7}</a:t>
            </a:r>
          </a:p>
          <a:p>
            <a:pPr lvl="1"/>
            <a:r>
              <a:rPr lang="en-US" dirty="0">
                <a:hlinkClick r:id="rId2" action="ppaction://hlinksldjump"/>
              </a:rPr>
              <a:t>Union</a:t>
            </a:r>
          </a:p>
          <a:p>
            <a:pPr lvl="1"/>
            <a:r>
              <a:rPr lang="en-US" dirty="0">
                <a:hlinkClick r:id="rId2" action="ppaction://hlinksldjump"/>
              </a:rPr>
              <a:t>Intersects</a:t>
            </a:r>
          </a:p>
          <a:p>
            <a:pPr lvl="1"/>
            <a:r>
              <a:rPr lang="en-US" dirty="0">
                <a:hlinkClick r:id="rId2" action="ppaction://hlinksldjump"/>
              </a:rPr>
              <a:t>Except</a:t>
            </a:r>
          </a:p>
          <a:p>
            <a:pPr lvl="1"/>
            <a:r>
              <a:rPr lang="en-US" noProof="1">
                <a:hlinkClick r:id="rId2" action="ppaction://hlinksldjump"/>
              </a:rPr>
              <a:t>SymmetricExcept</a:t>
            </a:r>
            <a:endParaRPr lang="en-US" noProof="1">
              <a:hlinkClick r:id="rId3" action="ppaction://hlinksldjump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Sets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1381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given sets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3, 4, 5}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{3, 4, 5, 6, 7}</a:t>
            </a:r>
            <a:r>
              <a:rPr lang="en-US" dirty="0"/>
              <a:t>, what is the operation that will give us the following result: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6, 7}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Union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Intersects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Except</a:t>
            </a:r>
          </a:p>
          <a:p>
            <a:pPr lvl="1"/>
            <a:r>
              <a:rPr lang="en-US" noProof="1">
                <a:solidFill>
                  <a:srgbClr val="92D050"/>
                </a:solidFill>
              </a:rPr>
              <a:t>SymmetricExcept</a:t>
            </a:r>
            <a:endParaRPr lang="en-US" noProof="1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Sets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4612" y="419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table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/>
              <a:t>is an array that holds a set of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{key, value} pairs</a:t>
            </a: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position in a table is called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/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/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761412" y="4932997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Comparing Keys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Custom Key Classes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49" r="-26067"/>
          <a:stretch/>
        </p:blipFill>
        <p:spPr>
          <a:xfrm>
            <a:off x="4722812" y="304800"/>
            <a:ext cx="3710270" cy="4557143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/>
              <a:t> </a:t>
            </a:r>
            <a:r>
              <a:rPr lang="bg-BG" dirty="0"/>
              <a:t>–</a:t>
            </a:r>
            <a:r>
              <a:rPr lang="en-US" dirty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relies on </a:t>
            </a: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for ordering the keys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Comparasion Methods</a:t>
            </a: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/>
              <a:t> and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>
                <a:latin typeface="+mn-lt"/>
                <a:cs typeface="Consolas" pitchFamily="49" charset="0"/>
              </a:rPr>
              <a:t>Implementing </a:t>
            </a:r>
            <a:r>
              <a:rPr lang="en-US" sz="3800" noProof="1">
                <a:latin typeface="Consolas" pitchFamily="49" charset="0"/>
                <a:cs typeface="Consolas" pitchFamily="49" charset="0"/>
              </a:rPr>
              <a:t>IComparable&lt;T&gt;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Dictionaries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Operations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Rounded Rectangle 10"/>
          <p:cNvSpPr/>
          <p:nvPr/>
        </p:nvSpPr>
        <p:spPr>
          <a:xfrm>
            <a:off x="3503612" y="1600200"/>
            <a:ext cx="5486400" cy="31242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806712"/>
              </p:ext>
            </p:extLst>
          </p:nvPr>
        </p:nvGraphicFramePr>
        <p:xfrm>
          <a:off x="3830020" y="2269168"/>
          <a:ext cx="4856798" cy="2072640"/>
        </p:xfrm>
        <a:graphic>
          <a:graphicData uri="http://schemas.openxmlformats.org/drawingml/2006/table">
            <a:tbl>
              <a:tblPr/>
              <a:tblGrid>
                <a:gridCol w="233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+1-555-4542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754362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+1-555-3527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0622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38853" y="1703693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5795" y="1708188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42048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abstract data type (ADT)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Holds a set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{key, value} 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Many implementations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Hash table, balanced tree, list, array, 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sp>
        <p:nvSpPr>
          <p:cNvPr id="8" name="Rounded Rectangle 10"/>
          <p:cNvSpPr/>
          <p:nvPr/>
        </p:nvSpPr>
        <p:spPr>
          <a:xfrm>
            <a:off x="3122612" y="4495800"/>
            <a:ext cx="5486400" cy="187287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483593"/>
              </p:ext>
            </p:extLst>
          </p:nvPr>
        </p:nvGraphicFramePr>
        <p:xfrm>
          <a:off x="3449020" y="5164768"/>
          <a:ext cx="4856798" cy="1036320"/>
        </p:xfrm>
        <a:graphic>
          <a:graphicData uri="http://schemas.openxmlformats.org/drawingml/2006/table">
            <a:tbl>
              <a:tblPr/>
              <a:tblGrid>
                <a:gridCol w="233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57853" y="4599293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4795" y="4603788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dictionary: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Dictionary – Example</a:t>
            </a: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operations: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/>
              <a:t> – adds an element by key + value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removes a value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/>
              <a:t>– add 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returns a collection of all keys (in order of entry)</a:t>
            </a:r>
          </a:p>
          <a:p>
            <a:pPr marL="781050" lvl="1" indent="-323850"/>
            <a:r>
              <a:rPr lang="en-US" sz="32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>
                <a:solidFill>
                  <a:srgbClr val="F3CD60"/>
                </a:solidFill>
              </a:rPr>
              <a:t> </a:t>
            </a:r>
            <a:r>
              <a:rPr lang="en-US" sz="3200" dirty="0"/>
              <a:t>– returns a collection of all values (in order of entry)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/>
              <a:t> (2)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if given key exists in the dictionary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implements the ADT "dictionary" as 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Traversing the tree returns the elements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increasing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 N</a:t>
            </a:r>
            <a:r>
              <a:rPr lang="en-US" dirty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Use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Otherwise use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/>
              <a:t>A hash table has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/>
              <a:t> slots, indexed from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/>
              <a:t> to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/>
              <a:t>A hash function converts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CA" dirty="0"/>
              <a:t> into </a:t>
            </a:r>
            <a:r>
              <a:rPr lang="en-CA" b="1" dirty="0"/>
              <a:t>array</a:t>
            </a:r>
            <a:r>
              <a:rPr lang="en-CA" dirty="0"/>
              <a:t> </a:t>
            </a:r>
            <a:r>
              <a:rPr lang="en-CA" b="1" dirty="0"/>
              <a:t>indices</a:t>
            </a:r>
            <a:endParaRPr lang="bg-BG" b="1" dirty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5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58786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Group 218"/>
          <p:cNvGraphicFramePr>
            <a:graphicFrameLocks noGrp="1"/>
          </p:cNvGraphicFramePr>
          <p:nvPr>
            <p:extLst/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4037012" y="5004435"/>
            <a:ext cx="3429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k.GetHashCode()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7900666" y="5527655"/>
            <a:ext cx="3222946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cs typeface="Consolas" panose="020B0609020204030204" pitchFamily="49" charset="0"/>
              </a:rPr>
              <a:t>Returns 32-bit integer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Sets and Dictionaries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71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built-in implementation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IDictionary&lt;TKey, TValue&gt;</a:t>
            </a:r>
            <a:r>
              <a:rPr lang="en-US" noProof="1"/>
              <a:t> </a:t>
            </a:r>
            <a:r>
              <a:rPr lang="en-US" dirty="0"/>
              <a:t>sorts the items by value?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hlinkClick r:id="rId2" action="ppaction://hlinksldjump"/>
              </a:rPr>
              <a:t>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SortedDictionary&lt;TKey,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PowerCollections.MultiDictionary&lt;TKey,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None</a:t>
            </a:r>
            <a:endParaRPr lang="en-US" noProof="1">
              <a:hlinkClick r:id="rId3" action="ppaction://hlinksldjump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Dictionaries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49704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built-in implementation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IDictionary&lt;TKey, TValue&gt;</a:t>
            </a:r>
            <a:r>
              <a:rPr lang="en-US" noProof="1"/>
              <a:t> </a:t>
            </a:r>
            <a:r>
              <a:rPr lang="en-US" dirty="0"/>
              <a:t>sorts the items by value?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rgbClr val="FF6161"/>
                </a:solidFill>
              </a:rPr>
              <a:t>Dictionary&lt;TKey, TValue&gt;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SortedDictionary&lt;TKey, TValue&gt;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PowerCollections.MultiDictionary&lt;TKey, TValue&gt;</a:t>
            </a:r>
          </a:p>
          <a:p>
            <a:pPr lvl="1"/>
            <a:r>
              <a:rPr lang="en-US" noProof="1">
                <a:solidFill>
                  <a:srgbClr val="92D050"/>
                </a:solidFill>
              </a:rPr>
              <a:t>None</a:t>
            </a:r>
            <a:endParaRPr lang="en-US" noProof="1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Dictionaries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812" y="419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76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is the main reason to use a hash table instead of a red-black BST?</a:t>
            </a:r>
          </a:p>
          <a:p>
            <a:pPr lvl="1"/>
            <a:r>
              <a:rPr lang="en-US" dirty="0">
                <a:hlinkClick r:id="rId2" action="ppaction://hlinksldjump"/>
              </a:rPr>
              <a:t>Supports more operations efficiently</a:t>
            </a:r>
          </a:p>
          <a:p>
            <a:pPr lvl="1"/>
            <a:r>
              <a:rPr lang="en-US" dirty="0">
                <a:hlinkClick r:id="rId2" action="ppaction://hlinksldjump"/>
              </a:rPr>
              <a:t>Better worst-case performance guarantee</a:t>
            </a:r>
          </a:p>
          <a:p>
            <a:pPr lvl="1"/>
            <a:r>
              <a:rPr lang="en-US" dirty="0">
                <a:hlinkClick r:id="rId2" action="ppaction://hlinksldjump"/>
              </a:rPr>
              <a:t>Better performance in practice on typical inputs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Tables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2486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is the main reason to use a hash table instead of a red-black BST?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Supports more operations efficiently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Better worst-case performance guarantee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Better performance in practice on typical inputs</a:t>
            </a:r>
            <a:endParaRPr lang="en-US" dirty="0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Tables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8612" y="34790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67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760413" y="1295400"/>
          <a:ext cx="10667999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Data Structure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Internal Structure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Time Compexity</a:t>
                      </a:r>
                      <a:br>
                        <a:rPr lang="en-US" b="1" noProof="1"/>
                      </a:br>
                      <a:r>
                        <a:rPr lang="en-US" b="1" noProof="1"/>
                        <a:t>(Add/Update/Delete)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38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HashSet&lt;K&gt;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Consolas" panose="020B0609020204030204" pitchFamily="49" charset="0"/>
                        </a:rPr>
                        <a:t>amortized 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and Sets Comparison</a:t>
            </a:r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1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342398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  <a:endParaRPr lang="bg-BG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 Tables, Sets and Dictionaries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4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AA548-21EC-489B-89C0-3B7356DED36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398FCFC-4E7A-465A-A19E-9AE3D7613FA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FF35E3A-988C-407C-8ADE-A0B6F18D047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4205</Words>
  <Application>Microsoft Office PowerPoint</Application>
  <PresentationFormat>Custom</PresentationFormat>
  <Paragraphs>1472</Paragraphs>
  <Slides>99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Consolas</vt:lpstr>
      <vt:lpstr>Wingdings</vt:lpstr>
      <vt:lpstr>Wingdings 2</vt:lpstr>
      <vt:lpstr>SoftUni 16x9</vt:lpstr>
      <vt:lpstr>Hash Tables, Sets  and Dictionaries</vt:lpstr>
      <vt:lpstr>Table of Contents</vt:lpstr>
      <vt:lpstr>Have a Question?</vt:lpstr>
      <vt:lpstr>Hash Tables</vt:lpstr>
      <vt:lpstr>Hash Function</vt:lpstr>
      <vt:lpstr>Hash Function (2)</vt:lpstr>
      <vt:lpstr>Hash Function (3)</vt:lpstr>
      <vt:lpstr>Hash Table</vt:lpstr>
      <vt:lpstr>Hash Functions and Hashing</vt:lpstr>
      <vt:lpstr>Hashing Functions</vt:lpstr>
      <vt:lpstr>Hashing Functions (2)</vt:lpstr>
      <vt:lpstr>Hash Functions - Quiz</vt:lpstr>
      <vt:lpstr>Hash Functions - Answer</vt:lpstr>
      <vt:lpstr>Modular Hashing</vt:lpstr>
      <vt:lpstr>Adding to Hash Table</vt:lpstr>
      <vt:lpstr>Adding to Hash Table (2)</vt:lpstr>
      <vt:lpstr>Adding to Hash Table (3)</vt:lpstr>
      <vt:lpstr>Adding to Hash Table (4)</vt:lpstr>
      <vt:lpstr>Adding to Hash Table (5)</vt:lpstr>
      <vt:lpstr>Adding to Hash Table (6)</vt:lpstr>
      <vt:lpstr>Collisions in a Hash Table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Separate Chaining - Summary</vt:lpstr>
      <vt:lpstr>Collision Resolution: Open Addressing</vt:lpstr>
      <vt:lpstr>Collision Resolution: Open Addressing (2)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Linear Probing - Quiz</vt:lpstr>
      <vt:lpstr>Linear Probing - Answer</vt:lpstr>
      <vt:lpstr>Linear Probing - Summary</vt:lpstr>
      <vt:lpstr>Hash Table Performance</vt:lpstr>
      <vt:lpstr>Hash Tables Efficiency</vt:lpstr>
      <vt:lpstr>How Big the Hash-Table Should Be?</vt:lpstr>
      <vt:lpstr>Adding Item to Hash Table With Chaining</vt:lpstr>
      <vt:lpstr>Lab Exercise</vt:lpstr>
      <vt:lpstr>Sets and Bags</vt:lpstr>
      <vt:lpstr>Set and Bag ADTs</vt:lpstr>
      <vt:lpstr>Union</vt:lpstr>
      <vt:lpstr>Union</vt:lpstr>
      <vt:lpstr>Union</vt:lpstr>
      <vt:lpstr>Intersects</vt:lpstr>
      <vt:lpstr>Intersects</vt:lpstr>
      <vt:lpstr>Intersects</vt:lpstr>
      <vt:lpstr>Except</vt:lpstr>
      <vt:lpstr>Except</vt:lpstr>
      <vt:lpstr>Except</vt:lpstr>
      <vt:lpstr>Symmetric Except</vt:lpstr>
      <vt:lpstr>Symmetric Except</vt:lpstr>
      <vt:lpstr>Symmetric Except</vt:lpstr>
      <vt:lpstr>Live Demo</vt:lpstr>
      <vt:lpstr>.NET Implementations</vt:lpstr>
      <vt:lpstr>HashSet&lt;T&gt;</vt:lpstr>
      <vt:lpstr>SortedSet&lt;T&gt;</vt:lpstr>
      <vt:lpstr>Sets - Quiz</vt:lpstr>
      <vt:lpstr>Sets - Answer</vt:lpstr>
      <vt:lpstr>Comparing Keys</vt:lpstr>
      <vt:lpstr>Comparasion Methods</vt:lpstr>
      <vt:lpstr>Implementing Equals() and GetHashCode()</vt:lpstr>
      <vt:lpstr>Implementing IComparable&lt;T&gt;</vt:lpstr>
      <vt:lpstr>Dictionaries</vt:lpstr>
      <vt:lpstr>The Dictionary (Map) ADT</vt:lpstr>
      <vt:lpstr>ADT Dictionary – Example</vt:lpstr>
      <vt:lpstr>Dictionary&lt;TKey,TValue&gt;</vt:lpstr>
      <vt:lpstr>Dictionary&lt;TKey,TValue&gt; (2)</vt:lpstr>
      <vt:lpstr>SortedDictionary&lt;TKey,TValue&gt;</vt:lpstr>
      <vt:lpstr>Live Demo</vt:lpstr>
      <vt:lpstr>Dictionaries - Quiz</vt:lpstr>
      <vt:lpstr>Dictionaries - Answer</vt:lpstr>
      <vt:lpstr>Hash Tables - Quiz</vt:lpstr>
      <vt:lpstr>Hash Tables - Answer</vt:lpstr>
      <vt:lpstr>Dictionaries and Sets Comparison</vt:lpstr>
      <vt:lpstr>Summary</vt:lpstr>
      <vt:lpstr>Hash Tables, Sets and Dictionaries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 Tables and Dictionaries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2017-06-21T14:23:32Z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